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4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481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56270"/>
          </a:xfrm>
          <a:prstGeom prst="rect">
            <a:avLst/>
          </a:prstGeom>
          <a:solidFill>
            <a:srgbClr val="FFF8F0"/>
          </a:solidFill>
          <a:ln w="13692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562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4956" y="607576"/>
            <a:ext cx="7486888" cy="16573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25"/>
              </a:lnSpc>
              <a:buNone/>
            </a:pPr>
            <a:r>
              <a:rPr lang="en-US" sz="5220" kern="0" spc="-157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Introduction to Programming and C</a:t>
            </a:r>
            <a:endParaRPr lang="en-US" sz="522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4956" y="2596277"/>
            <a:ext cx="7486888" cy="374344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14956" y="6588204"/>
            <a:ext cx="7486888" cy="10604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84"/>
              </a:lnSpc>
              <a:buNone/>
            </a:pPr>
            <a:r>
              <a:rPr lang="en-US" sz="174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Discover the exciting world of programming and explore the fundamentals of the C language. Learn how programming impacts our daily lives and why C is a valuable language to master.</a:t>
            </a:r>
            <a:endParaRPr lang="en-US" sz="1740" dirty="0"/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4456628"/>
            <a:ext cx="579322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Programming Concepts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2037993" y="5484257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Programming is the art of giving instructions to a computer to perform specific tasks. It involves problem-solving, logic, and creativity. By learning programming concepts, you gain the ability to create software, websites, and more.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0954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0718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21343" y="2694146"/>
            <a:ext cx="4926449" cy="5518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45"/>
              </a:lnSpc>
              <a:buNone/>
            </a:pPr>
            <a:r>
              <a:rPr lang="en-US" sz="3476" kern="0" spc="-104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Programming Languages</a:t>
            </a:r>
            <a:endParaRPr lang="en-US" sz="3476" dirty="0"/>
          </a:p>
        </p:txBody>
      </p:sp>
      <p:sp>
        <p:nvSpPr>
          <p:cNvPr id="6" name="Shape 3"/>
          <p:cNvSpPr/>
          <p:nvPr/>
        </p:nvSpPr>
        <p:spPr>
          <a:xfrm>
            <a:off x="3121343" y="3510796"/>
            <a:ext cx="2678192" cy="2733675"/>
          </a:xfrm>
          <a:prstGeom prst="roundRect">
            <a:avLst>
              <a:gd name="adj" fmla="val 2967"/>
            </a:avLst>
          </a:prstGeom>
          <a:solidFill>
            <a:srgbClr val="FCE2CF"/>
          </a:solidFill>
          <a:ln w="10954">
            <a:solidFill>
              <a:srgbClr val="F9C59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308866" y="3698319"/>
            <a:ext cx="1765816" cy="275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3"/>
              </a:lnSpc>
              <a:buNone/>
            </a:pPr>
            <a:r>
              <a:rPr lang="en-US" sz="1738" kern="0" spc="-52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Python</a:t>
            </a:r>
            <a:endParaRPr lang="en-US" sz="1738" dirty="0"/>
          </a:p>
        </p:txBody>
      </p:sp>
      <p:sp>
        <p:nvSpPr>
          <p:cNvPr id="8" name="Text 5"/>
          <p:cNvSpPr/>
          <p:nvPr/>
        </p:nvSpPr>
        <p:spPr>
          <a:xfrm>
            <a:off x="3308866" y="4080034"/>
            <a:ext cx="2303145" cy="19769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5"/>
              </a:lnSpc>
              <a:buNone/>
            </a:pPr>
            <a:r>
              <a:rPr lang="en-US" sz="1390" kern="0" spc="-2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versatile language known for its simplicity and readability. It's perfect for beginners and has a wide range of applications, from web development to data analysis.</a:t>
            </a:r>
            <a:endParaRPr lang="en-US" sz="1390" dirty="0"/>
          </a:p>
        </p:txBody>
      </p:sp>
      <p:sp>
        <p:nvSpPr>
          <p:cNvPr id="9" name="Shape 6"/>
          <p:cNvSpPr/>
          <p:nvPr/>
        </p:nvSpPr>
        <p:spPr>
          <a:xfrm>
            <a:off x="5976104" y="3510796"/>
            <a:ext cx="2678192" cy="2733675"/>
          </a:xfrm>
          <a:prstGeom prst="roundRect">
            <a:avLst>
              <a:gd name="adj" fmla="val 2967"/>
            </a:avLst>
          </a:prstGeom>
          <a:solidFill>
            <a:srgbClr val="FCE2CF"/>
          </a:solidFill>
          <a:ln w="10954">
            <a:solidFill>
              <a:srgbClr val="F9C59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163628" y="3698319"/>
            <a:ext cx="1765816" cy="275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3"/>
              </a:lnSpc>
              <a:buNone/>
            </a:pPr>
            <a:r>
              <a:rPr lang="en-US" sz="1738" kern="0" spc="-52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JavaScript</a:t>
            </a:r>
            <a:endParaRPr lang="en-US" sz="1738" dirty="0"/>
          </a:p>
        </p:txBody>
      </p:sp>
      <p:sp>
        <p:nvSpPr>
          <p:cNvPr id="11" name="Text 8"/>
          <p:cNvSpPr/>
          <p:nvPr/>
        </p:nvSpPr>
        <p:spPr>
          <a:xfrm>
            <a:off x="6163628" y="4080034"/>
            <a:ext cx="2303145" cy="19769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5"/>
              </a:lnSpc>
              <a:buNone/>
            </a:pPr>
            <a:r>
              <a:rPr lang="en-US" sz="1390" kern="0" spc="-2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language of the web. It adds interactivity and dynamic elements to websites. It's also used in server-side development, mobile app development, and game development.</a:t>
            </a:r>
            <a:endParaRPr lang="en-US" sz="1390" dirty="0"/>
          </a:p>
        </p:txBody>
      </p:sp>
      <p:sp>
        <p:nvSpPr>
          <p:cNvPr id="12" name="Shape 9"/>
          <p:cNvSpPr/>
          <p:nvPr/>
        </p:nvSpPr>
        <p:spPr>
          <a:xfrm>
            <a:off x="8830866" y="3510796"/>
            <a:ext cx="2678192" cy="2733675"/>
          </a:xfrm>
          <a:prstGeom prst="roundRect">
            <a:avLst>
              <a:gd name="adj" fmla="val 2967"/>
            </a:avLst>
          </a:prstGeom>
          <a:solidFill>
            <a:srgbClr val="FCE2CF"/>
          </a:solidFill>
          <a:ln w="10954">
            <a:solidFill>
              <a:srgbClr val="F9C59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018389" y="3698319"/>
            <a:ext cx="1765816" cy="275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3"/>
              </a:lnSpc>
              <a:buNone/>
            </a:pPr>
            <a:r>
              <a:rPr lang="en-US" sz="1738" kern="0" spc="-52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Java</a:t>
            </a:r>
            <a:endParaRPr lang="en-US" sz="1738" dirty="0"/>
          </a:p>
        </p:txBody>
      </p:sp>
      <p:sp>
        <p:nvSpPr>
          <p:cNvPr id="14" name="Text 11"/>
          <p:cNvSpPr/>
          <p:nvPr/>
        </p:nvSpPr>
        <p:spPr>
          <a:xfrm>
            <a:off x="9018389" y="4080034"/>
            <a:ext cx="2303145" cy="14120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5"/>
              </a:lnSpc>
              <a:buNone/>
            </a:pPr>
            <a:r>
              <a:rPr lang="en-US" sz="1390" kern="0" spc="-2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powerful language used in everything from Android app development to enterprise-level systems. It's known for its portability and scalability.</a:t>
            </a:r>
            <a:endParaRPr lang="en-US" sz="1390" dirty="0"/>
          </a:p>
        </p:txBody>
      </p:sp>
      <p:sp>
        <p:nvSpPr>
          <p:cNvPr id="15" name="Shape 12"/>
          <p:cNvSpPr/>
          <p:nvPr/>
        </p:nvSpPr>
        <p:spPr>
          <a:xfrm>
            <a:off x="3121343" y="6421041"/>
            <a:ext cx="8387596" cy="1321594"/>
          </a:xfrm>
          <a:prstGeom prst="roundRect">
            <a:avLst>
              <a:gd name="adj" fmla="val 6013"/>
            </a:avLst>
          </a:prstGeom>
          <a:solidFill>
            <a:srgbClr val="FCE2CF"/>
          </a:solidFill>
          <a:ln w="10954">
            <a:solidFill>
              <a:srgbClr val="F9C59F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3308866" y="6608564"/>
            <a:ext cx="1765816" cy="275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3"/>
              </a:lnSpc>
              <a:buNone/>
            </a:pPr>
            <a:r>
              <a:rPr lang="en-US" sz="1738" kern="0" spc="-52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C/C++</a:t>
            </a:r>
            <a:endParaRPr lang="en-US" sz="1738" dirty="0"/>
          </a:p>
        </p:txBody>
      </p:sp>
      <p:sp>
        <p:nvSpPr>
          <p:cNvPr id="17" name="Text 14"/>
          <p:cNvSpPr/>
          <p:nvPr/>
        </p:nvSpPr>
        <p:spPr>
          <a:xfrm>
            <a:off x="3308866" y="6990278"/>
            <a:ext cx="8012549" cy="5648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5"/>
              </a:lnSpc>
              <a:buNone/>
            </a:pPr>
            <a:r>
              <a:rPr lang="en-US" sz="1390" kern="0" spc="-2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popular language used for system programming, embedded systems, and high-performance applications. It provides low-level control and efficient memory management.</a:t>
            </a:r>
            <a:endParaRPr lang="en-US" sz="1390" dirty="0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9644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92367" y="427673"/>
            <a:ext cx="7073146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kern="0" spc="-92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Benefits of Programming in Our Daily Life</a:t>
            </a:r>
            <a:endParaRPr lang="en-US" sz="3062" dirty="0"/>
          </a:p>
        </p:txBody>
      </p:sp>
      <p:sp>
        <p:nvSpPr>
          <p:cNvPr id="6" name="Shape 3"/>
          <p:cNvSpPr/>
          <p:nvPr/>
        </p:nvSpPr>
        <p:spPr>
          <a:xfrm>
            <a:off x="1792367" y="126837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FCE2CF"/>
          </a:solidFill>
          <a:ln w="9644">
            <a:solidFill>
              <a:srgbClr val="F9C59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919288" y="1297424"/>
            <a:ext cx="9596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kern="0" spc="-24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1837" dirty="0"/>
          </a:p>
        </p:txBody>
      </p:sp>
      <p:sp>
        <p:nvSpPr>
          <p:cNvPr id="8" name="Text 5"/>
          <p:cNvSpPr/>
          <p:nvPr/>
        </p:nvSpPr>
        <p:spPr>
          <a:xfrm>
            <a:off x="2297787" y="1321832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14"/>
              </a:lnSpc>
              <a:buNone/>
            </a:pPr>
            <a:r>
              <a:rPr lang="en-US" sz="1531" kern="0" spc="-4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Automation </a:t>
            </a:r>
            <a:r>
              <a:rPr lang="en-US" sz="1531" kern="0" spc="-4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🤖</a:t>
            </a:r>
            <a:endParaRPr lang="en-US" sz="1531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7787" y="1739742"/>
            <a:ext cx="3110865" cy="207537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297787" y="3990023"/>
            <a:ext cx="3110865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 repetitive tasks to save time and increase efficiency in your daily life. From home automation to data analysis, programming can simplify your routines.</a:t>
            </a:r>
            <a:endParaRPr lang="en-US" sz="1225" dirty="0"/>
          </a:p>
        </p:txBody>
      </p:sp>
      <p:sp>
        <p:nvSpPr>
          <p:cNvPr id="11" name="Shape 7"/>
          <p:cNvSpPr/>
          <p:nvPr/>
        </p:nvSpPr>
        <p:spPr>
          <a:xfrm>
            <a:off x="5564148" y="126837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FCE2CF"/>
          </a:solidFill>
          <a:ln w="9644">
            <a:solidFill>
              <a:srgbClr val="F9C59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675828" y="1297424"/>
            <a:ext cx="12644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kern="0" spc="-24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1837" dirty="0"/>
          </a:p>
        </p:txBody>
      </p:sp>
      <p:sp>
        <p:nvSpPr>
          <p:cNvPr id="13" name="Text 9"/>
          <p:cNvSpPr/>
          <p:nvPr/>
        </p:nvSpPr>
        <p:spPr>
          <a:xfrm>
            <a:off x="6069568" y="1321832"/>
            <a:ext cx="196560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14"/>
              </a:lnSpc>
              <a:buNone/>
            </a:pPr>
            <a:r>
              <a:rPr lang="en-US" sz="1531" kern="0" spc="-4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Creative Expression </a:t>
            </a:r>
            <a:r>
              <a:rPr lang="en-US" sz="1531" kern="0" spc="-4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🎨</a:t>
            </a:r>
            <a:endParaRPr lang="en-US" sz="1531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9568" y="1739741"/>
            <a:ext cx="3110865" cy="207537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6069568" y="3990023"/>
            <a:ext cx="3110865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programming to bring your ideas to life through games, art, music, and more. It's a powerful tool for self-expression and exploring your creativity.</a:t>
            </a:r>
            <a:endParaRPr lang="en-US" sz="1225" dirty="0"/>
          </a:p>
        </p:txBody>
      </p:sp>
      <p:sp>
        <p:nvSpPr>
          <p:cNvPr id="16" name="Shape 11"/>
          <p:cNvSpPr/>
          <p:nvPr/>
        </p:nvSpPr>
        <p:spPr>
          <a:xfrm>
            <a:off x="1792367" y="5545870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FCE2CF"/>
          </a:solidFill>
          <a:ln w="9644">
            <a:solidFill>
              <a:srgbClr val="F9C59F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1900238" y="5574980"/>
            <a:ext cx="13406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kern="0" spc="-24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1837" dirty="0"/>
          </a:p>
        </p:txBody>
      </p:sp>
      <p:sp>
        <p:nvSpPr>
          <p:cNvPr id="18" name="Text 13"/>
          <p:cNvSpPr/>
          <p:nvPr/>
        </p:nvSpPr>
        <p:spPr>
          <a:xfrm>
            <a:off x="2297787" y="5599329"/>
            <a:ext cx="169533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14"/>
              </a:lnSpc>
              <a:buNone/>
            </a:pPr>
            <a:r>
              <a:rPr lang="en-US" sz="1531" kern="0" spc="-4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Critical Thinking </a:t>
            </a:r>
            <a:r>
              <a:rPr lang="en-US" sz="1531" kern="0" spc="-4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🧠</a:t>
            </a:r>
            <a:endParaRPr lang="en-US" sz="1531" dirty="0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2129" y="5554860"/>
            <a:ext cx="3907231" cy="2608065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2297787" y="5940917"/>
            <a:ext cx="2883813" cy="14937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sz="1225" kern="0" spc="-24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Programming enhances problem-solving skills, improves logical thinking, and encourages analytical reasoning. It trains your brain to approach challenges from different angles.</a:t>
            </a:r>
            <a:endParaRPr lang="en-US" sz="1225" dirty="0"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085731"/>
            <a:ext cx="67995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Development of C Language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224445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539020"/>
            <a:ext cx="28647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Evolution of Computers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019437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Understand the historical context behind the development of the C language, from early computing machines to modern computers.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224445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539139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Birth of High-Level Languages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366742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Discover how the need for more efficient programming led to the development of high-level languages and influenced the creation of C.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224445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539139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Dennis Ritchie: The Father of C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366742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Learn about Dennis Ritchie's contributions to the development of C and his impact on the programming world.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2263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22365" y="605195"/>
            <a:ext cx="3927515" cy="6135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32"/>
              </a:lnSpc>
              <a:buNone/>
            </a:pPr>
            <a:r>
              <a:rPr lang="en-US" sz="3866" kern="0" spc="-11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Why Learn C?</a:t>
            </a:r>
            <a:endParaRPr lang="en-US" sz="3866" dirty="0"/>
          </a:p>
        </p:txBody>
      </p:sp>
      <p:sp>
        <p:nvSpPr>
          <p:cNvPr id="6" name="Shape 3"/>
          <p:cNvSpPr/>
          <p:nvPr/>
        </p:nvSpPr>
        <p:spPr>
          <a:xfrm>
            <a:off x="822365" y="1666637"/>
            <a:ext cx="441841" cy="441841"/>
          </a:xfrm>
          <a:prstGeom prst="roundRect">
            <a:avLst>
              <a:gd name="adj" fmla="val 20001"/>
            </a:avLst>
          </a:prstGeom>
          <a:solidFill>
            <a:srgbClr val="FCE2CF"/>
          </a:solidFill>
          <a:ln w="12263">
            <a:solidFill>
              <a:srgbClr val="F9C59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84171" y="1703427"/>
            <a:ext cx="118110" cy="368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9"/>
              </a:lnSpc>
              <a:buNone/>
            </a:pPr>
            <a:r>
              <a:rPr lang="en-US" sz="2319" kern="0" spc="-31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319" dirty="0"/>
          </a:p>
        </p:txBody>
      </p:sp>
      <p:sp>
        <p:nvSpPr>
          <p:cNvPr id="8" name="Text 5"/>
          <p:cNvSpPr/>
          <p:nvPr/>
        </p:nvSpPr>
        <p:spPr>
          <a:xfrm>
            <a:off x="1460540" y="1734145"/>
            <a:ext cx="3429119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6"/>
              </a:lnSpc>
              <a:buNone/>
            </a:pPr>
            <a:r>
              <a:rPr lang="en-US" sz="1933" kern="0" spc="-58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Foundation for other languages</a:t>
            </a:r>
            <a:endParaRPr lang="en-US" sz="1933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0540" y="2261830"/>
            <a:ext cx="3927634" cy="223706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460540" y="4719757"/>
            <a:ext cx="3927634" cy="12563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4"/>
              </a:lnSpc>
              <a:buNone/>
            </a:pPr>
            <a:r>
              <a:rPr lang="en-US" sz="1546" kern="0" spc="-3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 is considered the mother of all programming languages. Mastering C provides a solid foundation for learning other languages like C++, Java, and Python.</a:t>
            </a:r>
            <a:endParaRPr lang="en-US" sz="1546" dirty="0"/>
          </a:p>
        </p:txBody>
      </p:sp>
      <p:sp>
        <p:nvSpPr>
          <p:cNvPr id="11" name="Shape 7"/>
          <p:cNvSpPr/>
          <p:nvPr/>
        </p:nvSpPr>
        <p:spPr>
          <a:xfrm>
            <a:off x="5584507" y="1666637"/>
            <a:ext cx="441841" cy="441841"/>
          </a:xfrm>
          <a:prstGeom prst="roundRect">
            <a:avLst>
              <a:gd name="adj" fmla="val 20001"/>
            </a:avLst>
          </a:prstGeom>
          <a:solidFill>
            <a:srgbClr val="FCE2CF"/>
          </a:solidFill>
          <a:ln w="12263">
            <a:solidFill>
              <a:srgbClr val="F9C59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27263" y="1703427"/>
            <a:ext cx="156210" cy="368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9"/>
              </a:lnSpc>
              <a:buNone/>
            </a:pPr>
            <a:r>
              <a:rPr lang="en-US" sz="2319" kern="0" spc="-31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319" dirty="0"/>
          </a:p>
        </p:txBody>
      </p:sp>
      <p:sp>
        <p:nvSpPr>
          <p:cNvPr id="13" name="Text 9"/>
          <p:cNvSpPr/>
          <p:nvPr/>
        </p:nvSpPr>
        <p:spPr>
          <a:xfrm>
            <a:off x="6222683" y="1734145"/>
            <a:ext cx="3054668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6"/>
              </a:lnSpc>
              <a:buNone/>
            </a:pPr>
            <a:r>
              <a:rPr lang="en-US" sz="1933" kern="0" spc="-58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Efficiency and Performance</a:t>
            </a:r>
            <a:endParaRPr lang="en-US" sz="1933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2683" y="2261830"/>
            <a:ext cx="3927634" cy="241542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6222683" y="4898112"/>
            <a:ext cx="3927634" cy="12563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4"/>
              </a:lnSpc>
              <a:buNone/>
            </a:pPr>
            <a:r>
              <a:rPr lang="en-US" sz="1546" kern="0" spc="-3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 is a powerful and efficient language. It allows you to write high-performance code and optimize system resources, making it a top choice for software development.</a:t>
            </a:r>
            <a:endParaRPr lang="en-US" sz="1546" dirty="0"/>
          </a:p>
        </p:txBody>
      </p:sp>
      <p:sp>
        <p:nvSpPr>
          <p:cNvPr id="16" name="Shape 11"/>
          <p:cNvSpPr/>
          <p:nvPr/>
        </p:nvSpPr>
        <p:spPr>
          <a:xfrm>
            <a:off x="822365" y="6504146"/>
            <a:ext cx="441841" cy="441841"/>
          </a:xfrm>
          <a:prstGeom prst="roundRect">
            <a:avLst>
              <a:gd name="adj" fmla="val 20001"/>
            </a:avLst>
          </a:prstGeom>
          <a:solidFill>
            <a:srgbClr val="FCE2CF"/>
          </a:solidFill>
          <a:ln w="12263">
            <a:solidFill>
              <a:srgbClr val="F9C59F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961311" y="6540937"/>
            <a:ext cx="163830" cy="368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9"/>
              </a:lnSpc>
              <a:buNone/>
            </a:pPr>
            <a:r>
              <a:rPr lang="en-US" sz="2319" kern="0" spc="-31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319" dirty="0"/>
          </a:p>
        </p:txBody>
      </p:sp>
      <p:sp>
        <p:nvSpPr>
          <p:cNvPr id="18" name="Text 13"/>
          <p:cNvSpPr/>
          <p:nvPr/>
        </p:nvSpPr>
        <p:spPr>
          <a:xfrm>
            <a:off x="1460540" y="6571655"/>
            <a:ext cx="2122527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6"/>
              </a:lnSpc>
              <a:buNone/>
            </a:pPr>
            <a:r>
              <a:rPr lang="en-US" sz="1933" kern="0" spc="-58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Embedded Systems</a:t>
            </a:r>
            <a:endParaRPr lang="en-US" sz="1933" dirty="0"/>
          </a:p>
        </p:txBody>
      </p:sp>
      <p:sp>
        <p:nvSpPr>
          <p:cNvPr id="19" name="Text 14"/>
          <p:cNvSpPr/>
          <p:nvPr/>
        </p:nvSpPr>
        <p:spPr>
          <a:xfrm>
            <a:off x="1460540" y="6996232"/>
            <a:ext cx="8689777" cy="6281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4"/>
              </a:lnSpc>
              <a:buNone/>
            </a:pPr>
            <a:r>
              <a:rPr lang="en-US" sz="1546" kern="0" spc="-3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 is widely used in embedded systems, such as microcontrollers and IoT devices. Learning C opens up opportunities to work on exciting projects in these fields.</a:t>
            </a:r>
            <a:endParaRPr lang="en-US" sz="1546" dirty="0"/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0358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7442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373755" y="2531388"/>
            <a:ext cx="3319105" cy="5186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84"/>
              </a:lnSpc>
              <a:buNone/>
            </a:pPr>
            <a:r>
              <a:rPr lang="en-US" sz="3267" kern="0" spc="-98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Application of C</a:t>
            </a:r>
            <a:endParaRPr lang="en-US" sz="3267" dirty="0"/>
          </a:p>
        </p:txBody>
      </p:sp>
      <p:sp>
        <p:nvSpPr>
          <p:cNvPr id="6" name="Shape 3"/>
          <p:cNvSpPr/>
          <p:nvPr/>
        </p:nvSpPr>
        <p:spPr>
          <a:xfrm>
            <a:off x="3606046" y="3298865"/>
            <a:ext cx="33099" cy="4473773"/>
          </a:xfrm>
          <a:prstGeom prst="roundRect">
            <a:avLst>
              <a:gd name="adj" fmla="val 225629"/>
            </a:avLst>
          </a:prstGeom>
          <a:solidFill>
            <a:srgbClr val="F9C59F"/>
          </a:solidFill>
          <a:ln/>
        </p:spPr>
      </p:sp>
      <p:sp>
        <p:nvSpPr>
          <p:cNvPr id="7" name="Shape 4"/>
          <p:cNvSpPr/>
          <p:nvPr/>
        </p:nvSpPr>
        <p:spPr>
          <a:xfrm>
            <a:off x="3809286" y="3598545"/>
            <a:ext cx="580787" cy="33099"/>
          </a:xfrm>
          <a:prstGeom prst="roundRect">
            <a:avLst>
              <a:gd name="adj" fmla="val 225629"/>
            </a:avLst>
          </a:prstGeom>
          <a:solidFill>
            <a:srgbClr val="F9C59F"/>
          </a:solidFill>
          <a:ln/>
        </p:spPr>
      </p:sp>
      <p:sp>
        <p:nvSpPr>
          <p:cNvPr id="8" name="Shape 5"/>
          <p:cNvSpPr/>
          <p:nvPr/>
        </p:nvSpPr>
        <p:spPr>
          <a:xfrm>
            <a:off x="3435906" y="3428524"/>
            <a:ext cx="373380" cy="373380"/>
          </a:xfrm>
          <a:prstGeom prst="roundRect">
            <a:avLst>
              <a:gd name="adj" fmla="val 20001"/>
            </a:avLst>
          </a:prstGeom>
          <a:solidFill>
            <a:srgbClr val="FCE2CF"/>
          </a:solidFill>
          <a:ln w="10358">
            <a:solidFill>
              <a:srgbClr val="F9C59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3570803" y="3459599"/>
            <a:ext cx="103465" cy="3111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60" kern="0" spc="-2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1960" dirty="0"/>
          </a:p>
        </p:txBody>
      </p:sp>
      <p:sp>
        <p:nvSpPr>
          <p:cNvPr id="10" name="Text 7"/>
          <p:cNvSpPr/>
          <p:nvPr/>
        </p:nvSpPr>
        <p:spPr>
          <a:xfrm>
            <a:off x="4535329" y="3464719"/>
            <a:ext cx="1707833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42"/>
              </a:lnSpc>
              <a:buNone/>
            </a:pPr>
            <a:r>
              <a:rPr lang="en-US" sz="1633" kern="0" spc="-49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Operating Systems</a:t>
            </a:r>
            <a:endParaRPr lang="en-US" sz="1633" dirty="0"/>
          </a:p>
        </p:txBody>
      </p:sp>
      <p:sp>
        <p:nvSpPr>
          <p:cNvPr id="11" name="Text 8"/>
          <p:cNvSpPr/>
          <p:nvPr/>
        </p:nvSpPr>
        <p:spPr>
          <a:xfrm>
            <a:off x="4535329" y="3823454"/>
            <a:ext cx="6721316" cy="5310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91"/>
              </a:lnSpc>
              <a:buNone/>
            </a:pPr>
            <a:r>
              <a:rPr lang="en-US" sz="1307" kern="0" spc="-2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 is the language behind the development of operating systems like Windows, Unix, and Linux. It provides the low-level control necessary for efficient system operations.</a:t>
            </a:r>
            <a:endParaRPr lang="en-US" sz="1307" dirty="0"/>
          </a:p>
        </p:txBody>
      </p:sp>
      <p:sp>
        <p:nvSpPr>
          <p:cNvPr id="12" name="Shape 9"/>
          <p:cNvSpPr/>
          <p:nvPr/>
        </p:nvSpPr>
        <p:spPr>
          <a:xfrm>
            <a:off x="3809286" y="5091946"/>
            <a:ext cx="580787" cy="33099"/>
          </a:xfrm>
          <a:prstGeom prst="roundRect">
            <a:avLst>
              <a:gd name="adj" fmla="val 225629"/>
            </a:avLst>
          </a:prstGeom>
          <a:solidFill>
            <a:srgbClr val="F9C59F"/>
          </a:solidFill>
          <a:ln/>
        </p:spPr>
      </p:sp>
      <p:sp>
        <p:nvSpPr>
          <p:cNvPr id="13" name="Shape 10"/>
          <p:cNvSpPr/>
          <p:nvPr/>
        </p:nvSpPr>
        <p:spPr>
          <a:xfrm>
            <a:off x="3435906" y="4921925"/>
            <a:ext cx="373380" cy="373380"/>
          </a:xfrm>
          <a:prstGeom prst="roundRect">
            <a:avLst>
              <a:gd name="adj" fmla="val 20001"/>
            </a:avLst>
          </a:prstGeom>
          <a:solidFill>
            <a:srgbClr val="FCE2CF"/>
          </a:solidFill>
          <a:ln w="10358">
            <a:solidFill>
              <a:srgbClr val="F9C59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3555563" y="4953000"/>
            <a:ext cx="133945" cy="3111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60" kern="0" spc="-2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1960" dirty="0"/>
          </a:p>
        </p:txBody>
      </p:sp>
      <p:sp>
        <p:nvSpPr>
          <p:cNvPr id="15" name="Text 12"/>
          <p:cNvSpPr/>
          <p:nvPr/>
        </p:nvSpPr>
        <p:spPr>
          <a:xfrm>
            <a:off x="4535329" y="4958120"/>
            <a:ext cx="1659493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42"/>
              </a:lnSpc>
              <a:buNone/>
            </a:pPr>
            <a:r>
              <a:rPr lang="en-US" sz="1633" kern="0" spc="-49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System Software</a:t>
            </a:r>
            <a:endParaRPr lang="en-US" sz="1633" dirty="0"/>
          </a:p>
        </p:txBody>
      </p:sp>
      <p:sp>
        <p:nvSpPr>
          <p:cNvPr id="16" name="Text 13"/>
          <p:cNvSpPr/>
          <p:nvPr/>
        </p:nvSpPr>
        <p:spPr>
          <a:xfrm>
            <a:off x="4535329" y="5316855"/>
            <a:ext cx="6721316" cy="5310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91"/>
              </a:lnSpc>
              <a:buNone/>
            </a:pPr>
            <a:r>
              <a:rPr lang="en-US" sz="1307" kern="0" spc="-2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 is used to create system utilities, device drivers, and compilers. It plays a critical role in building the software infrastructure that supports our modern digital world.</a:t>
            </a:r>
            <a:endParaRPr lang="en-US" sz="1307" dirty="0"/>
          </a:p>
        </p:txBody>
      </p:sp>
      <p:sp>
        <p:nvSpPr>
          <p:cNvPr id="17" name="Shape 14"/>
          <p:cNvSpPr/>
          <p:nvPr/>
        </p:nvSpPr>
        <p:spPr>
          <a:xfrm>
            <a:off x="3809286" y="6585347"/>
            <a:ext cx="580787" cy="33099"/>
          </a:xfrm>
          <a:prstGeom prst="roundRect">
            <a:avLst>
              <a:gd name="adj" fmla="val 225629"/>
            </a:avLst>
          </a:prstGeom>
          <a:solidFill>
            <a:srgbClr val="F9C59F"/>
          </a:solidFill>
          <a:ln/>
        </p:spPr>
      </p:sp>
      <p:sp>
        <p:nvSpPr>
          <p:cNvPr id="18" name="Shape 15"/>
          <p:cNvSpPr/>
          <p:nvPr/>
        </p:nvSpPr>
        <p:spPr>
          <a:xfrm>
            <a:off x="3435906" y="6415326"/>
            <a:ext cx="373380" cy="373380"/>
          </a:xfrm>
          <a:prstGeom prst="roundRect">
            <a:avLst>
              <a:gd name="adj" fmla="val 20001"/>
            </a:avLst>
          </a:prstGeom>
          <a:solidFill>
            <a:srgbClr val="FCE2CF"/>
          </a:solidFill>
          <a:ln w="10358">
            <a:solidFill>
              <a:srgbClr val="F9C59F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3551753" y="6446401"/>
            <a:ext cx="141565" cy="3111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60" kern="0" spc="-2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1960" dirty="0"/>
          </a:p>
        </p:txBody>
      </p:sp>
      <p:sp>
        <p:nvSpPr>
          <p:cNvPr id="20" name="Text 17"/>
          <p:cNvSpPr/>
          <p:nvPr/>
        </p:nvSpPr>
        <p:spPr>
          <a:xfrm>
            <a:off x="4535329" y="6451521"/>
            <a:ext cx="1828324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42"/>
              </a:lnSpc>
              <a:buNone/>
            </a:pPr>
            <a:r>
              <a:rPr lang="en-US" sz="1633" kern="0" spc="-49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Game Development</a:t>
            </a:r>
            <a:endParaRPr lang="en-US" sz="1633" dirty="0"/>
          </a:p>
        </p:txBody>
      </p:sp>
      <p:sp>
        <p:nvSpPr>
          <p:cNvPr id="21" name="Text 18"/>
          <p:cNvSpPr/>
          <p:nvPr/>
        </p:nvSpPr>
        <p:spPr>
          <a:xfrm>
            <a:off x="4535329" y="6810256"/>
            <a:ext cx="6721316" cy="7965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91"/>
              </a:lnSpc>
              <a:buNone/>
            </a:pPr>
            <a:r>
              <a:rPr lang="en-US" sz="1307" kern="0" spc="-2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Many game engines and frameworks, including Unity and Unreal Engine, leverage C for game development. It provides the speed and control required for building immersive experiences.</a:t>
            </a:r>
            <a:endParaRPr lang="en-US" sz="1307" dirty="0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301228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150995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Whether you're a beginner or an experienced programmer, learning C is a valuable skill that opens up a world of possibilities. From building software to exploring creative ventures, programming with C empowers you to bring your ideas to life.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628</Words>
  <Application>Microsoft Office PowerPoint</Application>
  <PresentationFormat>Custom</PresentationFormat>
  <Paragraphs>60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Bitter</vt:lpstr>
      <vt:lpstr>Calibri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AHMAD FAISAL SAHIBZADA</cp:lastModifiedBy>
  <cp:revision>5</cp:revision>
  <dcterms:created xsi:type="dcterms:W3CDTF">2023-12-18T06:46:46Z</dcterms:created>
  <dcterms:modified xsi:type="dcterms:W3CDTF">2023-12-20T08:29:01Z</dcterms:modified>
</cp:coreProperties>
</file>